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7" r:id="rId3"/>
    <p:sldId id="351" r:id="rId4"/>
    <p:sldId id="258" r:id="rId5"/>
    <p:sldId id="358" r:id="rId6"/>
    <p:sldId id="360" r:id="rId7"/>
    <p:sldId id="363" r:id="rId8"/>
    <p:sldId id="362" r:id="rId9"/>
    <p:sldId id="359" r:id="rId10"/>
    <p:sldId id="361" r:id="rId11"/>
    <p:sldId id="354" r:id="rId12"/>
    <p:sldId id="297" r:id="rId13"/>
    <p:sldId id="344" r:id="rId14"/>
    <p:sldId id="330" r:id="rId15"/>
    <p:sldId id="294" r:id="rId16"/>
    <p:sldId id="296" r:id="rId17"/>
    <p:sldId id="298" r:id="rId18"/>
    <p:sldId id="299" r:id="rId19"/>
    <p:sldId id="302" r:id="rId20"/>
    <p:sldId id="303" r:id="rId21"/>
    <p:sldId id="365" r:id="rId22"/>
    <p:sldId id="310" r:id="rId23"/>
    <p:sldId id="366" r:id="rId24"/>
    <p:sldId id="306" r:id="rId25"/>
    <p:sldId id="352" r:id="rId26"/>
    <p:sldId id="345" r:id="rId27"/>
    <p:sldId id="347" r:id="rId28"/>
    <p:sldId id="348" r:id="rId29"/>
    <p:sldId id="346" r:id="rId30"/>
    <p:sldId id="349" r:id="rId31"/>
    <p:sldId id="320" r:id="rId32"/>
    <p:sldId id="311" r:id="rId33"/>
    <p:sldId id="336" r:id="rId34"/>
    <p:sldId id="313" r:id="rId35"/>
    <p:sldId id="353" r:id="rId36"/>
    <p:sldId id="314" r:id="rId37"/>
    <p:sldId id="356" r:id="rId38"/>
    <p:sldId id="357" r:id="rId39"/>
    <p:sldId id="335" r:id="rId40"/>
    <p:sldId id="318" r:id="rId41"/>
    <p:sldId id="339" r:id="rId42"/>
    <p:sldId id="322" r:id="rId43"/>
    <p:sldId id="324" r:id="rId44"/>
    <p:sldId id="325" r:id="rId45"/>
    <p:sldId id="364" r:id="rId46"/>
    <p:sldId id="326" r:id="rId47"/>
    <p:sldId id="327" r:id="rId48"/>
    <p:sldId id="315" r:id="rId49"/>
    <p:sldId id="342" r:id="rId50"/>
    <p:sldId id="291" r:id="rId51"/>
    <p:sldId id="329" r:id="rId5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>
      <p:cViewPr varScale="1">
        <p:scale>
          <a:sx n="82" d="100"/>
          <a:sy n="82" d="100"/>
        </p:scale>
        <p:origin x="146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963C-CE0E-4A68-9536-8E2FCB0CE639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9664-901D-4E5F-9080-6B23DCB449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136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963C-CE0E-4A68-9536-8E2FCB0CE639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9664-901D-4E5F-9080-6B23DCB449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4660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963C-CE0E-4A68-9536-8E2FCB0CE639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9664-901D-4E5F-9080-6B23DCB449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001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963C-CE0E-4A68-9536-8E2FCB0CE639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9664-901D-4E5F-9080-6B23DCB449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4425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963C-CE0E-4A68-9536-8E2FCB0CE639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9664-901D-4E5F-9080-6B23DCB449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0374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963C-CE0E-4A68-9536-8E2FCB0CE639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9664-901D-4E5F-9080-6B23DCB449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4107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963C-CE0E-4A68-9536-8E2FCB0CE639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9664-901D-4E5F-9080-6B23DCB449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1873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963C-CE0E-4A68-9536-8E2FCB0CE639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9664-901D-4E5F-9080-6B23DCB449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604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963C-CE0E-4A68-9536-8E2FCB0CE639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9664-901D-4E5F-9080-6B23DCB449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5070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963C-CE0E-4A68-9536-8E2FCB0CE639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9664-901D-4E5F-9080-6B23DCB449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34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963C-CE0E-4A68-9536-8E2FCB0CE639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9664-901D-4E5F-9080-6B23DCB449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740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6963C-CE0E-4A68-9536-8E2FCB0CE639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99664-901D-4E5F-9080-6B23DCB449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47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41.png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2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1.jpeg"/><Relationship Id="rId4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10" Type="http://schemas.openxmlformats.org/officeDocument/2006/relationships/image" Target="../media/image170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Krkonoše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28192"/>
          </a:xfrm>
        </p:spPr>
        <p:txBody>
          <a:bodyPr>
            <a:normAutofit/>
          </a:bodyPr>
          <a:lstStyle/>
          <a:p>
            <a:r>
              <a:rPr lang="cs-CZ" dirty="0"/>
              <a:t>Nejvyšší české pohoří,                     hory našeho domova</a:t>
            </a:r>
          </a:p>
          <a:p>
            <a:r>
              <a:rPr lang="cs-CZ" sz="1500" dirty="0"/>
              <a:t>https://www.youtube.com/watch?v=wlo6-ZU0vBk</a:t>
            </a:r>
          </a:p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64704"/>
            <a:ext cx="38481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013176"/>
            <a:ext cx="1800200" cy="158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472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Martinova bouda </a:t>
            </a:r>
            <a:r>
              <a:rPr lang="cs-CZ" dirty="0"/>
              <a:t>= </a:t>
            </a:r>
            <a:r>
              <a:rPr lang="cs-CZ" dirty="0" err="1"/>
              <a:t>Martinovka</a:t>
            </a:r>
            <a:endParaRPr lang="cs-C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268" y="404665"/>
            <a:ext cx="821801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334"/>
            <a:ext cx="2808312" cy="279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994" y="1491357"/>
            <a:ext cx="4911336" cy="366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308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 = </a:t>
            </a:r>
            <a:r>
              <a:rPr lang="cs-CZ" dirty="0" err="1"/>
              <a:t>Benecko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7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35560"/>
            <a:ext cx="6031978" cy="4523563"/>
          </a:xfrm>
          <a:prstGeom prst="rect">
            <a:avLst/>
          </a:prstGeom>
        </p:spPr>
      </p:pic>
      <p:pic>
        <p:nvPicPr>
          <p:cNvPr id="1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1493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772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C = cestování a přesun po horách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284" y="260649"/>
            <a:ext cx="821801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28194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14" y="1588666"/>
            <a:ext cx="2519660" cy="188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11" y="1628033"/>
            <a:ext cx="2263130" cy="108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14" y="3478411"/>
            <a:ext cx="1695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58" y="483153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124" y="4955363"/>
            <a:ext cx="26479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933" y="3474266"/>
            <a:ext cx="1879147" cy="124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14" y="3842430"/>
            <a:ext cx="1787719" cy="80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531" y="5495674"/>
            <a:ext cx="2124554" cy="11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724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 = cestování lanovkou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3000" dirty="0"/>
              <a:t>Lanovka na Sněžku 1949 / 2014</a:t>
            </a:r>
          </a:p>
          <a:p>
            <a:r>
              <a:rPr lang="cs-CZ" sz="3000" dirty="0"/>
              <a:t>Lanovka na Černou horu  1927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86" y="1357291"/>
            <a:ext cx="3016068" cy="205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32656"/>
            <a:ext cx="9747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70" y="1369293"/>
            <a:ext cx="4701478" cy="352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64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Č =  Česká poštovna na Sněžce</a:t>
            </a:r>
            <a:br>
              <a:rPr lang="cs-CZ" dirty="0"/>
            </a:b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283968" y="5445224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prstClr val="black"/>
                </a:solidFill>
              </a:rPr>
              <a:t>PSČ  542 91 </a:t>
            </a:r>
          </a:p>
        </p:txBody>
      </p:sp>
      <p:sp>
        <p:nvSpPr>
          <p:cNvPr id="3" name="AutoShape 2" descr="Výsledek obrázku pro pramen úp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60338"/>
            <a:ext cx="8112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62" y="1369895"/>
            <a:ext cx="4633938" cy="34751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5" y="3697615"/>
            <a:ext cx="3059405" cy="229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670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D=Dvorský les v </a:t>
            </a:r>
            <a:r>
              <a:rPr lang="cs-CZ" dirty="0" err="1"/>
              <a:t>Rýchorách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13676"/>
            <a:ext cx="3481903" cy="213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60648"/>
            <a:ext cx="8112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358" y="3904807"/>
            <a:ext cx="3721632" cy="247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358" y="1513676"/>
            <a:ext cx="3721632" cy="184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58313"/>
            <a:ext cx="3428099" cy="232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783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 = </a:t>
            </a:r>
            <a:r>
              <a:rPr lang="cs-CZ" dirty="0" err="1"/>
              <a:t>emergency</a:t>
            </a:r>
            <a:r>
              <a:rPr lang="cs-CZ" dirty="0"/>
              <a:t>, SOS, pomoc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073" y="332656"/>
            <a:ext cx="969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1556792"/>
            <a:ext cx="5832649" cy="240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306213"/>
            <a:ext cx="3456384" cy="230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588224" y="4583161"/>
            <a:ext cx="2088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prstClr val="black"/>
                </a:solidFill>
                <a:ea typeface="+mj-ea"/>
                <a:cs typeface="+mj-cs"/>
              </a:rPr>
              <a:t>+ 420 1210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91494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FIS 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3600400" cy="509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335026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817" y="332656"/>
            <a:ext cx="8112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068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 = </a:t>
            </a:r>
            <a:r>
              <a:rPr lang="cs-CZ" dirty="0" err="1"/>
              <a:t>Granica</a:t>
            </a:r>
            <a:r>
              <a:rPr lang="cs-CZ" dirty="0"/>
              <a:t> </a:t>
            </a:r>
            <a:r>
              <a:rPr lang="cs-CZ" dirty="0" err="1"/>
              <a:t>Pánstwa</a:t>
            </a:r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90675"/>
            <a:ext cx="2875540" cy="212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32656"/>
            <a:ext cx="82232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19663"/>
            <a:ext cx="3151784" cy="209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39" y="4149080"/>
            <a:ext cx="2884796" cy="216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93097"/>
            <a:ext cx="3624570" cy="204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945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H = horská služba </a:t>
            </a:r>
            <a:r>
              <a:rPr lang="cs-CZ" sz="1800" dirty="0"/>
              <a:t>(od roku 1935)</a:t>
            </a:r>
            <a:br>
              <a:rPr lang="cs-CZ" sz="1800" dirty="0"/>
            </a:br>
            <a:r>
              <a:rPr lang="cs-CZ" sz="1800" dirty="0"/>
              <a:t>telefon +420 1210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860604"/>
            <a:ext cx="1813395" cy="207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85799"/>
            <a:ext cx="28860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522" y="415753"/>
            <a:ext cx="812869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667" y="1628800"/>
            <a:ext cx="5050905" cy="378885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85799"/>
            <a:ext cx="2250951" cy="168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983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B374A54-5BB3-4780-8016-203E2A73B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16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 = Chalupa na rozcestí</a:t>
            </a: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32656"/>
            <a:ext cx="8112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7638"/>
            <a:ext cx="6563072" cy="4921839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963" y="5301208"/>
            <a:ext cx="1873157" cy="124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465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 = ideální dovolená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60648"/>
            <a:ext cx="8112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47628"/>
            <a:ext cx="6529927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01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 = jámy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60648"/>
            <a:ext cx="8112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64" y="1675888"/>
            <a:ext cx="3113866" cy="207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963" y="4113239"/>
            <a:ext cx="5241819" cy="234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873" y="1675888"/>
            <a:ext cx="3975661" cy="196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248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Janova hora – farma Hucul</a:t>
            </a:r>
          </a:p>
        </p:txBody>
      </p:sp>
      <p:pic>
        <p:nvPicPr>
          <p:cNvPr id="1026" name="Picture 2" descr="http://www.hucul.cz/img/ilu-box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3810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hucul.cz/img/ilu-box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95" y="4149080"/>
            <a:ext cx="3810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hucul.cz/img/ilu-box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3810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49081"/>
            <a:ext cx="3043236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472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= Krakonoš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97152"/>
            <a:ext cx="2471165" cy="185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04664"/>
            <a:ext cx="8112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1440158"/>
            <a:ext cx="3456385" cy="259228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40502"/>
            <a:ext cx="3866670" cy="289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5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K=</a:t>
            </a:r>
            <a:r>
              <a:rPr lang="cs-CZ" dirty="0" err="1"/>
              <a:t>Klapeto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76672"/>
            <a:ext cx="8112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00" y="1374780"/>
            <a:ext cx="20097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915816" y="1772817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/>
              <a:t>Motto: </a:t>
            </a:r>
            <a:r>
              <a:rPr lang="cs-CZ" b="1" i="1" dirty="0"/>
              <a:t>Nejvíce dáš tomu, komu dáš naději</a:t>
            </a:r>
            <a:r>
              <a:rPr lang="cs-CZ" i="1" dirty="0"/>
              <a:t>. (O. F. </a:t>
            </a:r>
            <a:r>
              <a:rPr lang="cs-CZ" i="1" dirty="0" err="1"/>
              <a:t>Babler</a:t>
            </a:r>
            <a:r>
              <a:rPr lang="cs-CZ" i="1" dirty="0"/>
              <a:t>)</a:t>
            </a:r>
            <a:endParaRPr lang="cs-CZ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375" y="2379669"/>
            <a:ext cx="2358579" cy="237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981" y="2379668"/>
            <a:ext cx="2161108" cy="162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92" y="4000499"/>
            <a:ext cx="1814415" cy="263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981" y="4918609"/>
            <a:ext cx="31908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603709"/>
            <a:ext cx="2004814" cy="200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461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 = lavina</a:t>
            </a:r>
          </a:p>
        </p:txBody>
      </p:sp>
      <p:pic>
        <p:nvPicPr>
          <p:cNvPr id="9218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02" y="1284607"/>
            <a:ext cx="4318060" cy="323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Související obr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22" name="Picture 6" descr="Související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03" y="1268761"/>
            <a:ext cx="3816424" cy="28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Výsledek obrázku pro lavina krkonoš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02" y="3789040"/>
            <a:ext cx="4187515" cy="273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Související obráze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246" y="3789040"/>
            <a:ext cx="4094435" cy="273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32656"/>
            <a:ext cx="8112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518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Lavinová místa</a:t>
            </a:r>
          </a:p>
        </p:txBody>
      </p:sp>
      <p:pic>
        <p:nvPicPr>
          <p:cNvPr id="11266" name="Picture 2" descr="Výsledek obrázku pro biały j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07" y="1216223"/>
            <a:ext cx="3456384" cy="273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ouvisející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6223"/>
            <a:ext cx="381000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8" y="4149080"/>
            <a:ext cx="3857623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Související obr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9080"/>
            <a:ext cx="381000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384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Bialy</a:t>
            </a:r>
            <a:r>
              <a:rPr lang="cs-CZ" dirty="0"/>
              <a:t> Jar / Obří pláň - Krkonoše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17638"/>
            <a:ext cx="6347048" cy="4760286"/>
          </a:xfrm>
          <a:prstGeom prst="rect">
            <a:avLst/>
          </a:prstGeom>
        </p:spPr>
      </p:pic>
      <p:pic>
        <p:nvPicPr>
          <p:cNvPr id="8" name="Picture 8" descr="Výsledek obrázku pro biały j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5085184"/>
            <a:ext cx="2088232" cy="139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3230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Bialy</a:t>
            </a:r>
            <a:r>
              <a:rPr lang="cs-CZ" dirty="0"/>
              <a:t> Jar 20.3.1968</a:t>
            </a:r>
          </a:p>
        </p:txBody>
      </p:sp>
      <p:pic>
        <p:nvPicPr>
          <p:cNvPr id="10248" name="Picture 8" descr="Výsledek obrázku pro biały j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34925"/>
            <a:ext cx="7560840" cy="524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061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= </a:t>
            </a:r>
            <a:r>
              <a:rPr lang="cs-CZ" dirty="0" err="1"/>
              <a:t>Apalucha</a:t>
            </a:r>
            <a:r>
              <a:rPr lang="cs-CZ" dirty="0"/>
              <a:t>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818" y="332656"/>
            <a:ext cx="81299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79681"/>
            <a:ext cx="22955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2461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26034"/>
            <a:ext cx="4257796" cy="302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87" y="1431598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455" y="3536164"/>
            <a:ext cx="3070654" cy="198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432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 = mapa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521" y="332656"/>
            <a:ext cx="8112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6605085" cy="495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56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 = Mapa republiky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64" y="1700808"/>
            <a:ext cx="5272996" cy="351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7072"/>
            <a:ext cx="3765798" cy="220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191" y="332656"/>
            <a:ext cx="8112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432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= národní park KRNAP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20691"/>
            <a:ext cx="312102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65104"/>
            <a:ext cx="3494087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23" y="1772816"/>
            <a:ext cx="5050707" cy="167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954" y="188640"/>
            <a:ext cx="8112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72816"/>
            <a:ext cx="27368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318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= ozdoby</a:t>
            </a:r>
          </a:p>
        </p:txBody>
      </p:sp>
      <p:pic>
        <p:nvPicPr>
          <p:cNvPr id="3076" name="Picture 4" descr="Výsledek obrázku pro krkonošská značen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60338"/>
            <a:ext cx="1656184" cy="164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Výsledek obrázku pro ozdoby z ponikl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4" name="AutoShape 10" descr="Výsledek obrázku pro ozdoby z poniklé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5" name="AutoShape 12" descr="Výsledek obrázku pro ozdoby z poniklé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6" name="AutoShape 14" descr="Výsledek obrázku pro ozdoby z poniklé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7" name="AutoShape 16" descr="Výsledek obrázku pro ozdoby z poniklé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8" name="AutoShape 18" descr="Výsledek obrázku pro ozdoby z poniklé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>
              <a:solidFill>
                <a:prstClr val="black"/>
              </a:solidFill>
            </a:endParaRPr>
          </a:p>
        </p:txBody>
      </p:sp>
      <p:pic>
        <p:nvPicPr>
          <p:cNvPr id="3094" name="Picture 22" descr="Výsledek obrázku pro ozdoby z poniklé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156" y="4011736"/>
            <a:ext cx="3758157" cy="252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Výsledek obrázku pro ozdoby z ponikl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42" y="1357982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Výsledek obrázku pro ozdoby z ponikl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011736"/>
            <a:ext cx="3621318" cy="252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Výsledek obrázku pro ozdoby z poniklé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041" y="2169118"/>
            <a:ext cx="2448272" cy="146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Výsledek obrázku pro ozdoby z poniklé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232" y="1408267"/>
            <a:ext cx="3006353" cy="225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8156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 = plesa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04664"/>
            <a:ext cx="81756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1" y="1386774"/>
            <a:ext cx="5917439" cy="443766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908" y="4293096"/>
            <a:ext cx="2968991" cy="222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848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 = pohádka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622" y="1631504"/>
            <a:ext cx="2623666" cy="196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9690"/>
            <a:ext cx="3027610" cy="226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64312"/>
            <a:ext cx="3027610" cy="22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056" y="3964579"/>
            <a:ext cx="3312368" cy="245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57" y="260648"/>
            <a:ext cx="12128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503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 = rolba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9747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75656"/>
            <a:ext cx="662473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91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 = rodáci z Krkonoš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221424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95" y="1340768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13176"/>
            <a:ext cx="2952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860" y="5058590"/>
            <a:ext cx="2376264" cy="147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344" y="1340767"/>
            <a:ext cx="2531120" cy="16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28180"/>
            <a:ext cx="2577333" cy="170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499" y="3854886"/>
            <a:ext cx="1917965" cy="265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175" y="260648"/>
            <a:ext cx="8112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622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 = rodáci = Hanč a Vrbata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81995"/>
            <a:ext cx="3600822" cy="229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6084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552" y="4149080"/>
            <a:ext cx="16192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365104"/>
            <a:ext cx="3096344" cy="208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239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Ř = řeka =  </a:t>
            </a:r>
            <a:r>
              <a:rPr lang="cs-CZ" sz="4000" dirty="0"/>
              <a:t>Labe  </a:t>
            </a:r>
            <a:r>
              <a:rPr lang="cs-CZ" sz="1800" dirty="0"/>
              <a:t>(1 387 m, )</a:t>
            </a:r>
            <a:br>
              <a:rPr lang="cs-CZ" sz="1800" dirty="0"/>
            </a:br>
            <a:endParaRPr lang="cs-CZ" sz="1800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04664"/>
            <a:ext cx="8112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22660"/>
            <a:ext cx="7056784" cy="5293560"/>
          </a:xfr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96" y="1130151"/>
            <a:ext cx="1948275" cy="127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40" y="4945140"/>
            <a:ext cx="2463416" cy="160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ál 12"/>
          <p:cNvSpPr/>
          <p:nvPr/>
        </p:nvSpPr>
        <p:spPr>
          <a:xfrm rot="666365">
            <a:off x="7114266" y="5554588"/>
            <a:ext cx="1587182" cy="1130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prstClr val="white"/>
                </a:solidFill>
              </a:rPr>
              <a:t>1 154 km</a:t>
            </a:r>
          </a:p>
        </p:txBody>
      </p:sp>
    </p:spTree>
    <p:extLst>
      <p:ext uri="{BB962C8B-B14F-4D97-AF65-F5344CB8AC3E}">
        <p14:creationId xmlns:p14="http://schemas.microsoft.com/office/powerpoint/2010/main" val="1341448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 = boudy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672" y="332657"/>
            <a:ext cx="975443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25409"/>
            <a:ext cx="6835996" cy="512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976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 = Sněžka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7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7638"/>
            <a:ext cx="6768752" cy="5076092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2448272" cy="137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5541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Š = Šišák </a:t>
            </a:r>
          </a:p>
        </p:txBody>
      </p:sp>
      <p:pic>
        <p:nvPicPr>
          <p:cNvPr id="1026" name="Picture 2" descr="Výsledek obrázku pro velký šišák krkonoš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345137"/>
            <a:ext cx="4680520" cy="368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ýsledek obrázku pro malý šišák krkonoš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7072"/>
            <a:ext cx="4499956" cy="24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 rot="20667838">
            <a:off x="469842" y="1758811"/>
            <a:ext cx="279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prstClr val="black"/>
                </a:solidFill>
              </a:rPr>
              <a:t>Velký Šišák =  Vysoké Kolo 1509 m</a:t>
            </a:r>
          </a:p>
        </p:txBody>
      </p:sp>
      <p:sp>
        <p:nvSpPr>
          <p:cNvPr id="6" name="Obdélník 5"/>
          <p:cNvSpPr/>
          <p:nvPr/>
        </p:nvSpPr>
        <p:spPr>
          <a:xfrm rot="11817188" flipH="1" flipV="1">
            <a:off x="5875202" y="5565322"/>
            <a:ext cx="1754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prstClr val="black"/>
                </a:solidFill>
              </a:rPr>
              <a:t>Malý Šišák 1440 m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131" y="188640"/>
            <a:ext cx="9747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8047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 = tundra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450" y="1509129"/>
            <a:ext cx="3238044" cy="194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509129"/>
            <a:ext cx="3760329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4221089"/>
            <a:ext cx="4061799" cy="16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02336"/>
            <a:ext cx="2693665" cy="226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8112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3887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U - Úpa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332656"/>
            <a:ext cx="8112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349" y="3978300"/>
            <a:ext cx="3376051" cy="254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349" y="1340768"/>
            <a:ext cx="3376051" cy="241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3993320"/>
            <a:ext cx="3382547" cy="253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26" y="1340768"/>
            <a:ext cx="3373628" cy="240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357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 = východ slunce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2" y="1261460"/>
            <a:ext cx="7992888" cy="433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8112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1826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 = Vojenská opevnění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04664"/>
            <a:ext cx="8112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95894"/>
            <a:ext cx="6710330" cy="5032306"/>
          </a:xfrm>
          <a:prstGeom prst="rect">
            <a:avLst/>
          </a:prstGeom>
        </p:spPr>
      </p:pic>
      <p:pic>
        <p:nvPicPr>
          <p:cNvPr id="8" name="Picture 2" descr="Výsledek obrázku pro vojenská opevnění v krkonoší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59" y="1230714"/>
            <a:ext cx="2472604" cy="130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394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W=</a:t>
            </a:r>
            <a:r>
              <a:rPr lang="cs-CZ" dirty="0" err="1"/>
              <a:t>Wiesenbaude</a:t>
            </a:r>
            <a:r>
              <a:rPr lang="cs-CZ" dirty="0"/>
              <a:t> „Luční“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332656"/>
            <a:ext cx="8112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245" y="4941169"/>
            <a:ext cx="3950632" cy="168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660" y="1484784"/>
            <a:ext cx="2808312" cy="186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08" y="1700808"/>
            <a:ext cx="5723767" cy="380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0593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X = němá značka </a:t>
            </a:r>
            <a:r>
              <a:rPr lang="cs-CZ" dirty="0" err="1"/>
              <a:t>Špindl</a:t>
            </a:r>
            <a:r>
              <a:rPr lang="cs-CZ" dirty="0"/>
              <a:t> </a:t>
            </a:r>
          </a:p>
        </p:txBody>
      </p:sp>
      <p:pic>
        <p:nvPicPr>
          <p:cNvPr id="8194" name="Picture 2" descr="Výsledek obrázku pro němé značky krkono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768"/>
            <a:ext cx="5085215" cy="286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&amp;ecaron;mé zna&amp;ccaron;ky Krkonoš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4509120"/>
            <a:ext cx="4968552" cy="202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6052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 = značení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1047"/>
            <a:ext cx="3652736" cy="273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2656"/>
            <a:ext cx="9747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68" y="4437112"/>
            <a:ext cx="479694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833" y="1341047"/>
            <a:ext cx="20383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082" y="4725144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Výsledek obrázku pro krkonošská značení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789" y="1341047"/>
            <a:ext cx="1465175" cy="305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1380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 = značení</a:t>
            </a:r>
          </a:p>
        </p:txBody>
      </p:sp>
      <p:sp>
        <p:nvSpPr>
          <p:cNvPr id="3" name="AutoShape 2" descr="Výsledek obrázku pro krnap cedu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196" name="Picture 4" descr="Výsledek obrázku pro krnap cedu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288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ouvisející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79914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Výsledek obrázku pro krnap ced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365104"/>
            <a:ext cx="2881337" cy="237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Související obr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844" y="4365104"/>
            <a:ext cx="134302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Výsledek obrázku pro krkonošská magistrála značen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4674666"/>
            <a:ext cx="12382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Výsledek obrázku pro krkonošská magistrála značen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4674666"/>
            <a:ext cx="2870730" cy="191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717" y="404664"/>
            <a:ext cx="9747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859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Petrova bouda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56792"/>
            <a:ext cx="6493087" cy="4869330"/>
          </a:xfrm>
          <a:prstGeom prst="rect">
            <a:avLst/>
          </a:prstGeom>
        </p:spPr>
      </p:pic>
      <p:pic>
        <p:nvPicPr>
          <p:cNvPr id="7" name="Picture 4" descr="Výsledek obrázku pro petrova bou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395942"/>
            <a:ext cx="1872208" cy="114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5410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 = </a:t>
            </a:r>
            <a:r>
              <a:rPr lang="cs-CZ" dirty="0" err="1"/>
              <a:t>Žalý</a:t>
            </a:r>
            <a:r>
              <a:rPr lang="cs-CZ" dirty="0"/>
              <a:t> </a:t>
            </a:r>
          </a:p>
        </p:txBody>
      </p:sp>
      <p:pic>
        <p:nvPicPr>
          <p:cNvPr id="6146" name="Picture 2" descr="Výsledek obrázku pro přední žal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189072"/>
            <a:ext cx="1656293" cy="220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Výsledek obrázku pro přední žal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79905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332656"/>
            <a:ext cx="97472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01173"/>
            <a:ext cx="3746532" cy="499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991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TOP 9 kopečky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616" y="1543116"/>
            <a:ext cx="2232248" cy="167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410" y="1408508"/>
            <a:ext cx="2411725" cy="180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766" y="1524096"/>
            <a:ext cx="2232248" cy="167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01" y="3215972"/>
            <a:ext cx="2232248" cy="167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49" y="3219115"/>
            <a:ext cx="2232248" cy="167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198282"/>
            <a:ext cx="2536575" cy="169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890157"/>
            <a:ext cx="2251317" cy="126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34885" y="4890157"/>
            <a:ext cx="2506514" cy="16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400" y="4890158"/>
            <a:ext cx="2419678" cy="153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9422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Jelenka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753939" cy="66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02935"/>
            <a:ext cx="73342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336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r>
              <a:rPr lang="cs-CZ" dirty="0" err="1"/>
              <a:t>Špindlerovka</a:t>
            </a:r>
            <a:r>
              <a:rPr lang="cs-CZ" dirty="0"/>
              <a:t> </a:t>
            </a:r>
          </a:p>
        </p:txBody>
      </p:sp>
      <p:pic>
        <p:nvPicPr>
          <p:cNvPr id="10242" name="Picture 2" descr="Výsledek obrázku pro špindlerova bou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10944"/>
            <a:ext cx="5687113" cy="237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Výsledek obrázku pro špindlerova bou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17032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498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Labská bouda, Labský vodopád</a:t>
            </a:r>
            <a:br>
              <a:rPr lang="cs-CZ" sz="4000" dirty="0"/>
            </a:br>
            <a:r>
              <a:rPr lang="cs-CZ" sz="1800" dirty="0"/>
              <a:t>(</a:t>
            </a:r>
            <a:r>
              <a:rPr lang="cs-CZ" sz="1800" dirty="0" err="1"/>
              <a:t>Elbbaude</a:t>
            </a:r>
            <a:r>
              <a:rPr lang="cs-CZ" sz="1800" dirty="0"/>
              <a:t>, </a:t>
            </a:r>
            <a:r>
              <a:rPr lang="cs-CZ" sz="1800" dirty="0" err="1"/>
              <a:t>Elbfall</a:t>
            </a:r>
            <a:r>
              <a:rPr lang="cs-CZ" sz="1800" dirty="0"/>
              <a:t>)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32656"/>
            <a:ext cx="81756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1" y="1772816"/>
            <a:ext cx="5977017" cy="4482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73" y="5013176"/>
            <a:ext cx="1905835" cy="1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202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Vosecká bouda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56992"/>
            <a:ext cx="4465938" cy="334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Výsledek obrázku pro vosecká bou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4824536" cy="303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ek obrázku pro vosecká bou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581128"/>
            <a:ext cx="3649195" cy="177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ýsledek obrázku pro vosecká bou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882" y="1357670"/>
            <a:ext cx="3048000" cy="1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1606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3279</TotalTime>
  <Words>282</Words>
  <Application>Microsoft Office PowerPoint</Application>
  <PresentationFormat>Předvádění na obrazovce (4:3)</PresentationFormat>
  <Paragraphs>74</Paragraphs>
  <Slides>51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4" baseType="lpstr">
      <vt:lpstr>Arial</vt:lpstr>
      <vt:lpstr>Calibri</vt:lpstr>
      <vt:lpstr>Motiv systému Office</vt:lpstr>
      <vt:lpstr>Krkonoše</vt:lpstr>
      <vt:lpstr>Prezentace aplikace PowerPoint</vt:lpstr>
      <vt:lpstr>A = Apalucha </vt:lpstr>
      <vt:lpstr>B = boudy</vt:lpstr>
      <vt:lpstr>Petrova bouda</vt:lpstr>
      <vt:lpstr>  Jelenka</vt:lpstr>
      <vt:lpstr> Špindlerovka </vt:lpstr>
      <vt:lpstr>Labská bouda, Labský vodopád (Elbbaude, Elbfall)</vt:lpstr>
      <vt:lpstr>Vosecká bouda</vt:lpstr>
      <vt:lpstr>Martinova bouda = Martinovka</vt:lpstr>
      <vt:lpstr>B = Benecko</vt:lpstr>
      <vt:lpstr>C = cestování a přesun po horách</vt:lpstr>
      <vt:lpstr>C = cestování lanovkou</vt:lpstr>
      <vt:lpstr>Č =  Česká poštovna na Sněžce </vt:lpstr>
      <vt:lpstr>D=Dvorský les v Rýchorách</vt:lpstr>
      <vt:lpstr>E = emergency, SOS, pomoc</vt:lpstr>
      <vt:lpstr>FIS </vt:lpstr>
      <vt:lpstr>G = Granica Pánstwa</vt:lpstr>
      <vt:lpstr>H = horská služba (od roku 1935) telefon +420 1210</vt:lpstr>
      <vt:lpstr>CH = Chalupa na rozcestí</vt:lpstr>
      <vt:lpstr>I = ideální dovolená</vt:lpstr>
      <vt:lpstr>J = jámy</vt:lpstr>
      <vt:lpstr>Janova hora – farma Hucul</vt:lpstr>
      <vt:lpstr>K = Krakonoš</vt:lpstr>
      <vt:lpstr>K=Klapeto</vt:lpstr>
      <vt:lpstr>L = lavina</vt:lpstr>
      <vt:lpstr>Lavinová místa</vt:lpstr>
      <vt:lpstr>Bialy Jar / Obří pláň - Krkonoše</vt:lpstr>
      <vt:lpstr>Bialy Jar 20.3.1968</vt:lpstr>
      <vt:lpstr>M = mapa</vt:lpstr>
      <vt:lpstr>M = Mapa republiky</vt:lpstr>
      <vt:lpstr>N = národní park KRNAP</vt:lpstr>
      <vt:lpstr>O = ozdoby</vt:lpstr>
      <vt:lpstr>P = plesa</vt:lpstr>
      <vt:lpstr>P = pohádka</vt:lpstr>
      <vt:lpstr>R = rolba</vt:lpstr>
      <vt:lpstr>R = rodáci z Krkonoš</vt:lpstr>
      <vt:lpstr>R = rodáci = Hanč a Vrbata</vt:lpstr>
      <vt:lpstr>Ř = řeka =  Labe  (1 387 m, ) </vt:lpstr>
      <vt:lpstr>S = Sněžka</vt:lpstr>
      <vt:lpstr> Š = Šišák </vt:lpstr>
      <vt:lpstr>T = tundra </vt:lpstr>
      <vt:lpstr> U - Úpa </vt:lpstr>
      <vt:lpstr>V = východ slunce</vt:lpstr>
      <vt:lpstr>V = Vojenská opevnění</vt:lpstr>
      <vt:lpstr>W=Wiesenbaude „Luční“</vt:lpstr>
      <vt:lpstr>X = němá značka Špindl </vt:lpstr>
      <vt:lpstr>Z = značení</vt:lpstr>
      <vt:lpstr>Z = značení</vt:lpstr>
      <vt:lpstr>Ž = Žalý </vt:lpstr>
      <vt:lpstr>TOP 9 kopečky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Krkonoše</dc:title>
  <dc:creator>Tomáš Kracík</dc:creator>
  <cp:lastModifiedBy>Zuzana Vališková</cp:lastModifiedBy>
  <cp:revision>133</cp:revision>
  <dcterms:created xsi:type="dcterms:W3CDTF">2017-02-04T16:58:14Z</dcterms:created>
  <dcterms:modified xsi:type="dcterms:W3CDTF">2021-09-23T06:53:15Z</dcterms:modified>
</cp:coreProperties>
</file>